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9.png" ContentType="image/png"/>
  <Override PartName="/ppt/media/image58.png" ContentType="image/png"/>
  <Override PartName="/ppt/media/image56.png" ContentType="image/png"/>
  <Override PartName="/ppt/media/image54.jpeg" ContentType="image/jpeg"/>
  <Override PartName="/ppt/media/image52.jpeg" ContentType="image/jpeg"/>
  <Override PartName="/ppt/media/image50.jpeg" ContentType="image/jpe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8.png" ContentType="image/png"/>
  <Override PartName="/ppt/media/image55.png" ContentType="image/png"/>
  <Override PartName="/ppt/media/image30.png" ContentType="image/png"/>
  <Override PartName="/ppt/media/image57.png" ContentType="image/png"/>
  <Override PartName="/ppt/media/image32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51.jpeg" ContentType="image/jpeg"/>
  <Override PartName="/ppt/media/image9.png" ContentType="image/png"/>
  <Override PartName="/ppt/media/image8.png" ContentType="image/png"/>
  <Override PartName="/ppt/media/image60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53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27.jpeg" ContentType="image/jpeg"/>
  <Override PartName="/ppt/media/image26.png" ContentType="image/png"/>
  <Override PartName="/ppt/media/image29.jpeg" ContentType="image/jpeg"/>
  <Override PartName="/ppt/media/image31.jpeg" ContentType="image/jpeg"/>
  <Override PartName="/ppt/media/image33.jpeg" ContentType="image/jpeg"/>
  <Override PartName="/ppt/media/image34.jpeg" ContentType="image/jpeg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5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5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157A4C6-7AEE-4712-B2FC-B24404E9C15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52F59E6-790B-4E47-95A1-5677888BDA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12C737B-48AA-46C6-AD87-E26F20C5FE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FB929A-8AA6-4EC6-8D33-511E654622C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Immense support from the #rstats community, for SatRday Kampala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Invitation to travel to France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BB93FD-AAB5-48D6-A027-2DCBBB5E4F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AD82B1-A1AD-47AF-9703-9C96C1CEFB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812638-3D87-4FD9-8570-43CED8B02C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Developed R User Groups mentoring/supporting new R User Groups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0317771-598F-4CC9-A1D4-4329127863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0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1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44A5B3B0-12F9-4229-A35F-927DA4A06BCE}" type="datetime"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5881B9A-1567-400C-9324-73027ED8F2B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3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23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2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33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34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9"/>
            <p:cNvSpPr/>
            <p:nvPr/>
          </p:nvSpPr>
          <p:spPr>
            <a:xfrm rot="21010200">
              <a:off x="8490960" y="4193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20"/>
            <p:cNvSpPr/>
            <p:nvPr/>
          </p:nvSpPr>
          <p:spPr>
            <a:xfrm>
              <a:off x="455760" y="4241880"/>
              <a:ext cx="11277360" cy="233676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21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3" name="PlaceHolder 22"/>
          <p:cNvSpPr>
            <a:spLocks noGrp="1"/>
          </p:cNvSpPr>
          <p:nvPr>
            <p:ph type="title"/>
          </p:nvPr>
        </p:nvSpPr>
        <p:spPr>
          <a:xfrm>
            <a:off x="1154880" y="2370600"/>
            <a:ext cx="8825400" cy="1822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k to 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edit 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Mas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ter 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title 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styl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44" name="PlaceHolder 23"/>
          <p:cNvSpPr>
            <a:spLocks noGrp="1"/>
          </p:cNvSpPr>
          <p:nvPr>
            <p:ph type="body"/>
          </p:nvPr>
        </p:nvSpPr>
        <p:spPr>
          <a:xfrm>
            <a:off x="1154880" y="502488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5" name="PlaceHolder 2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EA3211-5150-4EE2-B7E0-D1417B50F96F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PlaceHolder 2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7" name="CustomShape 2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8" name="PlaceHolder 2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877FC8CE-31BC-4CB3-B8B7-05756E349AF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86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5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96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97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19"/>
            <p:cNvSpPr/>
            <p:nvPr/>
          </p:nvSpPr>
          <p:spPr>
            <a:xfrm rot="21010200">
              <a:off x="8490960" y="4193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20"/>
            <p:cNvSpPr/>
            <p:nvPr/>
          </p:nvSpPr>
          <p:spPr>
            <a:xfrm>
              <a:off x="455760" y="4241880"/>
              <a:ext cx="11277360" cy="233676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21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6" name="PlaceHolder 22"/>
          <p:cNvSpPr>
            <a:spLocks noGrp="1"/>
          </p:cNvSpPr>
          <p:nvPr>
            <p:ph type="title"/>
          </p:nvPr>
        </p:nvSpPr>
        <p:spPr>
          <a:xfrm>
            <a:off x="1154880" y="2370600"/>
            <a:ext cx="8825400" cy="1822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07" name="PlaceHolder 23"/>
          <p:cNvSpPr>
            <a:spLocks noGrp="1"/>
          </p:cNvSpPr>
          <p:nvPr>
            <p:ph type="body"/>
          </p:nvPr>
        </p:nvSpPr>
        <p:spPr>
          <a:xfrm>
            <a:off x="1154880" y="502488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8" name="PlaceHolder 2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E4A36E6-25D8-4431-A2A0-B9CE0D745769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09" name="PlaceHolder 2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0" name="CustomShape 2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1" name="PlaceHolder 2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F57F533-3397-48D9-92D6-953F7DFE7E2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7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68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9"/>
            <p:cNvSpPr/>
            <p:nvPr/>
          </p:nvSpPr>
          <p:spPr>
            <a:xfrm rot="21010200">
              <a:off x="8490960" y="4193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20"/>
            <p:cNvSpPr/>
            <p:nvPr/>
          </p:nvSpPr>
          <p:spPr>
            <a:xfrm>
              <a:off x="455760" y="4241880"/>
              <a:ext cx="11277360" cy="233676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21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" name="PlaceHolder 22"/>
          <p:cNvSpPr>
            <a:spLocks noGrp="1"/>
          </p:cNvSpPr>
          <p:nvPr>
            <p:ph type="title"/>
          </p:nvPr>
        </p:nvSpPr>
        <p:spPr>
          <a:xfrm>
            <a:off x="1154880" y="2370600"/>
            <a:ext cx="8825400" cy="1822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3"/>
          <p:cNvSpPr>
            <a:spLocks noGrp="1"/>
          </p:cNvSpPr>
          <p:nvPr>
            <p:ph type="body"/>
          </p:nvPr>
        </p:nvSpPr>
        <p:spPr>
          <a:xfrm>
            <a:off x="1154880" y="502488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9" name="PlaceHolder 2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8D2A6B-21AB-4803-AB54-239947B2FDB1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" name="PlaceHolder 2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1" name="CustomShape 2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" name="PlaceHolder 2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57FE5F7-83C9-4041-BB1C-A4D8820450D2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30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31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7289640" y="402120"/>
              <a:ext cx="4478400" cy="6053400"/>
            </a:xfrm>
            <a:prstGeom prst="rect">
              <a:avLst/>
            </a:prstGeom>
            <a:solidFill>
              <a:srgbClr val="ffffff"/>
            </a:soli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20"/>
            <p:cNvSpPr/>
            <p:nvPr/>
          </p:nvSpPr>
          <p:spPr>
            <a:xfrm rot="16200000">
              <a:off x="378720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21"/>
            <p:cNvSpPr/>
            <p:nvPr/>
          </p:nvSpPr>
          <p:spPr>
            <a:xfrm rot="15922200">
              <a:off x="4698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" name="PlaceHolder 23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PlaceHolder 24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anchor="ctr"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3" name="PlaceHolder 25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4266819-CFA8-4698-A252-ED6B52D03EF1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4" name="PlaceHolder 26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45" name="CustomShape 2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" name="PlaceHolder 2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C88C0D8-B891-402F-A5AF-3C82635657E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84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4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5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6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7C16525-082E-4D4E-A022-579EE9C3C9E9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7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98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8AF5B33-C18A-48E8-937D-35A006EA9792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36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5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46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47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0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47DA9C91-E3F2-4930-AC25-DF5E9D8EABBE}" type="datetime"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1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52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3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A3C09A8-C0DB-45CD-BF27-DEDE740990E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254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92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02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03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9"/>
            <p:cNvSpPr/>
            <p:nvPr/>
          </p:nvSpPr>
          <p:spPr>
            <a:xfrm rot="21010200">
              <a:off x="8490960" y="4193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0"/>
            <p:cNvSpPr/>
            <p:nvPr/>
          </p:nvSpPr>
          <p:spPr>
            <a:xfrm>
              <a:off x="455760" y="4241880"/>
              <a:ext cx="11277360" cy="233676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21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PlaceHolder 22"/>
          <p:cNvSpPr>
            <a:spLocks noGrp="1"/>
          </p:cNvSpPr>
          <p:nvPr>
            <p:ph type="title"/>
          </p:nvPr>
        </p:nvSpPr>
        <p:spPr>
          <a:xfrm>
            <a:off x="1154880" y="2370600"/>
            <a:ext cx="8825400" cy="1822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3" name="PlaceHolder 23"/>
          <p:cNvSpPr>
            <a:spLocks noGrp="1"/>
          </p:cNvSpPr>
          <p:nvPr>
            <p:ph type="body"/>
          </p:nvPr>
        </p:nvSpPr>
        <p:spPr>
          <a:xfrm>
            <a:off x="1154880" y="502488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4" name="PlaceHolder 2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3938704-6124-4CF7-B1AD-0EDC06C9FD47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5" name="PlaceHolder 2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16" name="CustomShape 2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PlaceHolder 2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69FE7B9-C392-45B1-A186-E9D9343BAA4F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55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65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66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19"/>
            <p:cNvSpPr/>
            <p:nvPr/>
          </p:nvSpPr>
          <p:spPr>
            <a:xfrm>
              <a:off x="7289640" y="402120"/>
              <a:ext cx="4478400" cy="6053400"/>
            </a:xfrm>
            <a:prstGeom prst="rect">
              <a:avLst/>
            </a:prstGeom>
            <a:solidFill>
              <a:srgbClr val="ffffff"/>
            </a:soli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0"/>
            <p:cNvSpPr/>
            <p:nvPr/>
          </p:nvSpPr>
          <p:spPr>
            <a:xfrm rot="16200000">
              <a:off x="378720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1"/>
            <p:cNvSpPr/>
            <p:nvPr/>
          </p:nvSpPr>
          <p:spPr>
            <a:xfrm rot="15922200">
              <a:off x="4698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6" name="PlaceHolder 23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7" name="PlaceHolder 24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anchor="ctr"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8" name="PlaceHolder 25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59D5005-422A-460A-9C36-8D54149997C8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9" name="PlaceHolder 26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80" name="CustomShape 2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1" name="PlaceHolder 2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750ADDC-8760-477E-9AF5-5C3E0C228B84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419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8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9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0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1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9F66DE6-5292-49D5-AA50-6FBC45D446C1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2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33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0B1006C-596B-4E48-AA6C-8D072150D29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47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0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1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2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3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F81709B-FB88-4421-AABB-378C7B47D22C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7/11/19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4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             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85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3494889-5F7F-4BC3-B358-DBFDDBA9AEB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jpeg"/><Relationship Id="rId7" Type="http://schemas.openxmlformats.org/officeDocument/2006/relationships/image" Target="../media/image54.jpe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hyperlink" Target="mailto:africarusers@gmail.com" TargetMode="External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0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1154880" y="3403440"/>
            <a:ext cx="8825400" cy="985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ebebeb"/>
                </a:solidFill>
                <a:latin typeface="Century Gothic"/>
              </a:rPr>
              <a:t>AfricaR Initiative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1154880" y="2029680"/>
            <a:ext cx="8825400" cy="13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ebebeb"/>
                </a:solidFill>
                <a:latin typeface="Century Gothic"/>
              </a:rPr>
              <a:t>UseR! 2019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ebebeb"/>
                </a:solidFill>
                <a:latin typeface="Century Gothic"/>
              </a:rPr>
              <a:t>Toulouse, France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656" name="Picture 4" descr=""/>
          <p:cNvPicPr/>
          <p:nvPr/>
        </p:nvPicPr>
        <p:blipFill>
          <a:blip r:embed="rId1"/>
          <a:stretch/>
        </p:blipFill>
        <p:spPr>
          <a:xfrm>
            <a:off x="10353240" y="5029200"/>
            <a:ext cx="1351080" cy="1351080"/>
          </a:xfrm>
          <a:prstGeom prst="rect">
            <a:avLst/>
          </a:prstGeom>
          <a:ln>
            <a:noFill/>
          </a:ln>
        </p:spPr>
      </p:pic>
      <p:sp>
        <p:nvSpPr>
          <p:cNvPr id="657" name="TextShape 3"/>
          <p:cNvSpPr txBox="1"/>
          <p:nvPr/>
        </p:nvSpPr>
        <p:spPr>
          <a:xfrm>
            <a:off x="1141560" y="5029200"/>
            <a:ext cx="8825400" cy="985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ebebeb"/>
                </a:solidFill>
                <a:latin typeface="Century Gothic"/>
              </a:rPr>
              <a:t>Shelmith N. Kariuki</a:t>
            </a:r>
            <a:br/>
            <a:r>
              <a:rPr b="0" i="1" lang="en-US" sz="4400" spc="-1" strike="noStrike">
                <a:solidFill>
                  <a:srgbClr val="ebebeb"/>
                </a:solidFill>
                <a:latin typeface="Century Gothic"/>
              </a:rPr>
              <a:t>Dennis Irorere</a:t>
            </a:r>
            <a:endParaRPr b="0" lang="en-US" sz="4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533160" y="2350080"/>
            <a:ext cx="3946680" cy="1856160"/>
          </a:xfrm>
          <a:prstGeom prst="rect">
            <a:avLst/>
          </a:prstGeom>
          <a:ln>
            <a:noFill/>
          </a:ln>
        </p:spPr>
      </p:pic>
      <p:pic>
        <p:nvPicPr>
          <p:cNvPr id="684" name="" descr=""/>
          <p:cNvPicPr/>
          <p:nvPr/>
        </p:nvPicPr>
        <p:blipFill>
          <a:blip r:embed="rId2"/>
          <a:stretch/>
        </p:blipFill>
        <p:spPr>
          <a:xfrm>
            <a:off x="9097920" y="2377440"/>
            <a:ext cx="2423520" cy="2194560"/>
          </a:xfrm>
          <a:prstGeom prst="rect">
            <a:avLst/>
          </a:prstGeom>
          <a:ln>
            <a:noFill/>
          </a:ln>
        </p:spPr>
      </p:pic>
      <p:pic>
        <p:nvPicPr>
          <p:cNvPr id="685" name="" descr=""/>
          <p:cNvPicPr/>
          <p:nvPr/>
        </p:nvPicPr>
        <p:blipFill>
          <a:blip r:embed="rId3"/>
          <a:stretch/>
        </p:blipFill>
        <p:spPr>
          <a:xfrm rot="16800">
            <a:off x="5536440" y="2268720"/>
            <a:ext cx="2412720" cy="2412720"/>
          </a:xfrm>
          <a:prstGeom prst="rect">
            <a:avLst/>
          </a:prstGeom>
          <a:ln>
            <a:noFill/>
          </a:ln>
        </p:spPr>
      </p:pic>
      <p:pic>
        <p:nvPicPr>
          <p:cNvPr id="686" name="" descr=""/>
          <p:cNvPicPr/>
          <p:nvPr/>
        </p:nvPicPr>
        <p:blipFill>
          <a:blip r:embed="rId4"/>
          <a:stretch/>
        </p:blipFill>
        <p:spPr>
          <a:xfrm>
            <a:off x="914400" y="4663440"/>
            <a:ext cx="3906360" cy="2011680"/>
          </a:xfrm>
          <a:prstGeom prst="rect">
            <a:avLst/>
          </a:prstGeom>
          <a:ln>
            <a:noFill/>
          </a:ln>
        </p:spPr>
      </p:pic>
      <p:pic>
        <p:nvPicPr>
          <p:cNvPr id="687" name="" descr=""/>
          <p:cNvPicPr/>
          <p:nvPr/>
        </p:nvPicPr>
        <p:blipFill>
          <a:blip r:embed="rId5"/>
          <a:stretch/>
        </p:blipFill>
        <p:spPr>
          <a:xfrm>
            <a:off x="4838760" y="4921920"/>
            <a:ext cx="3504960" cy="1816920"/>
          </a:xfrm>
          <a:prstGeom prst="rect">
            <a:avLst/>
          </a:prstGeom>
          <a:ln>
            <a:noFill/>
          </a:ln>
        </p:spPr>
      </p:pic>
      <p:pic>
        <p:nvPicPr>
          <p:cNvPr id="688" name="" descr=""/>
          <p:cNvPicPr/>
          <p:nvPr/>
        </p:nvPicPr>
        <p:blipFill>
          <a:blip r:embed="rId6"/>
          <a:stretch/>
        </p:blipFill>
        <p:spPr>
          <a:xfrm>
            <a:off x="8595360" y="4937400"/>
            <a:ext cx="3474720" cy="182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Shape 1"/>
          <p:cNvSpPr txBox="1"/>
          <p:nvPr/>
        </p:nvSpPr>
        <p:spPr>
          <a:xfrm>
            <a:off x="507960" y="452520"/>
            <a:ext cx="11203200" cy="1375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br/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04: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Develop a website </a:t>
            </a:r>
            <a:br/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     </a:t>
            </a:r>
            <a:r>
              <a:rPr b="0" i="1" lang="en-US" sz="3600" spc="-1" strike="noStrike">
                <a:solidFill>
                  <a:srgbClr val="ebebeb"/>
                </a:solidFill>
                <a:latin typeface="Century Gothic"/>
              </a:rPr>
              <a:t>https://africa-r.org/</a:t>
            </a:r>
            <a:br/>
            <a:br/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90" name="Picture 8" descr=""/>
          <p:cNvPicPr/>
          <p:nvPr/>
        </p:nvPicPr>
        <p:blipFill>
          <a:blip r:embed="rId1"/>
          <a:srcRect l="324" t="4292" r="-324" b="-4292"/>
          <a:stretch/>
        </p:blipFill>
        <p:spPr>
          <a:xfrm>
            <a:off x="507960" y="2375280"/>
            <a:ext cx="6238080" cy="3845520"/>
          </a:xfrm>
          <a:prstGeom prst="rect">
            <a:avLst/>
          </a:prstGeom>
          <a:ln>
            <a:noFill/>
          </a:ln>
        </p:spPr>
      </p:pic>
      <p:pic>
        <p:nvPicPr>
          <p:cNvPr id="691" name="Picture 9" descr=""/>
          <p:cNvPicPr/>
          <p:nvPr/>
        </p:nvPicPr>
        <p:blipFill>
          <a:blip r:embed="rId2"/>
          <a:stretch/>
        </p:blipFill>
        <p:spPr>
          <a:xfrm>
            <a:off x="6850080" y="2375280"/>
            <a:ext cx="4947840" cy="384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693" name="TextShape 1"/>
          <p:cNvSpPr txBox="1"/>
          <p:nvPr/>
        </p:nvSpPr>
        <p:spPr>
          <a:xfrm>
            <a:off x="507960" y="452520"/>
            <a:ext cx="11203200" cy="1375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05: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Set up R Clubs in Campuses </a:t>
            </a:r>
            <a:br/>
            <a:br/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2"/>
          <a:stretch/>
        </p:blipFill>
        <p:spPr>
          <a:xfrm>
            <a:off x="2468880" y="2377440"/>
            <a:ext cx="5852160" cy="436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TextShape 1"/>
          <p:cNvSpPr txBox="1"/>
          <p:nvPr/>
        </p:nvSpPr>
        <p:spPr>
          <a:xfrm>
            <a:off x="836280" y="758160"/>
            <a:ext cx="8737920" cy="10792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06: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AfricaR Monetary Fund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96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697" name="CustomShape 2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8" name="" descr=""/>
          <p:cNvPicPr/>
          <p:nvPr/>
        </p:nvPicPr>
        <p:blipFill>
          <a:blip r:embed="rId2"/>
          <a:stretch/>
        </p:blipFill>
        <p:spPr>
          <a:xfrm>
            <a:off x="3108960" y="2315880"/>
            <a:ext cx="4572000" cy="445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700" name="CustomShape 1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TextShape 2"/>
          <p:cNvSpPr txBox="1"/>
          <p:nvPr/>
        </p:nvSpPr>
        <p:spPr>
          <a:xfrm>
            <a:off x="507960" y="452520"/>
            <a:ext cx="11203200" cy="1375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07: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Have a grand AfricaR Conference </a:t>
            </a:r>
            <a:br/>
            <a:br/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702" name="" descr=""/>
          <p:cNvPicPr/>
          <p:nvPr/>
        </p:nvPicPr>
        <p:blipFill>
          <a:blip r:embed="rId2"/>
          <a:stretch/>
        </p:blipFill>
        <p:spPr>
          <a:xfrm>
            <a:off x="1029240" y="2310120"/>
            <a:ext cx="9903600" cy="42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704" name="CustomShape 1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5" name="Group 2"/>
          <p:cNvGrpSpPr/>
          <p:nvPr/>
        </p:nvGrpSpPr>
        <p:grpSpPr>
          <a:xfrm>
            <a:off x="361800" y="4011480"/>
            <a:ext cx="10833480" cy="941760"/>
            <a:chOff x="361800" y="4011480"/>
            <a:chExt cx="10833480" cy="941760"/>
          </a:xfrm>
        </p:grpSpPr>
        <p:sp>
          <p:nvSpPr>
            <p:cNvPr id="706" name="CustomShape 3"/>
            <p:cNvSpPr/>
            <p:nvPr/>
          </p:nvSpPr>
          <p:spPr>
            <a:xfrm>
              <a:off x="361800" y="4011480"/>
              <a:ext cx="2354760" cy="94176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e9943a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</a:rPr>
                <a:t>Jan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707" name="CustomShape 4"/>
            <p:cNvSpPr/>
            <p:nvPr/>
          </p:nvSpPr>
          <p:spPr>
            <a:xfrm>
              <a:off x="2481480" y="4011480"/>
              <a:ext cx="2354760" cy="94176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71186e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</a:rPr>
                <a:t>Feb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708" name="CustomShape 5"/>
            <p:cNvSpPr/>
            <p:nvPr/>
          </p:nvSpPr>
          <p:spPr>
            <a:xfrm>
              <a:off x="4601160" y="4011480"/>
              <a:ext cx="2354760" cy="94176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ef53a5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</a:rPr>
                <a:t>Mar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709" name="CustomShape 6"/>
            <p:cNvSpPr/>
            <p:nvPr/>
          </p:nvSpPr>
          <p:spPr>
            <a:xfrm>
              <a:off x="6720840" y="4011480"/>
              <a:ext cx="2354760" cy="94176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651beb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</a:rPr>
                <a:t>April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710" name="CustomShape 7"/>
            <p:cNvSpPr/>
            <p:nvPr/>
          </p:nvSpPr>
          <p:spPr>
            <a:xfrm>
              <a:off x="8840520" y="4011480"/>
              <a:ext cx="2354760" cy="94176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</a:rPr>
                <a:t>May</a:t>
              </a:r>
              <a:endParaRPr b="0" lang="en-US" sz="3500" spc="-1" strike="noStrike">
                <a:latin typeface="Arial"/>
              </a:endParaRPr>
            </a:p>
          </p:txBody>
        </p:sp>
      </p:grpSp>
      <p:sp>
        <p:nvSpPr>
          <p:cNvPr id="711" name="TextShape 8"/>
          <p:cNvSpPr txBox="1"/>
          <p:nvPr/>
        </p:nvSpPr>
        <p:spPr>
          <a:xfrm>
            <a:off x="836280" y="758160"/>
            <a:ext cx="8737920" cy="10792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What have we done so far? 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712" name="Group 9"/>
          <p:cNvGrpSpPr/>
          <p:nvPr/>
        </p:nvGrpSpPr>
        <p:grpSpPr>
          <a:xfrm>
            <a:off x="274320" y="2286000"/>
            <a:ext cx="2925720" cy="1624680"/>
            <a:chOff x="274320" y="2286000"/>
            <a:chExt cx="2925720" cy="1624680"/>
          </a:xfrm>
        </p:grpSpPr>
        <p:sp>
          <p:nvSpPr>
            <p:cNvPr id="713" name="CustomShape 10"/>
            <p:cNvSpPr/>
            <p:nvPr/>
          </p:nvSpPr>
          <p:spPr>
            <a:xfrm>
              <a:off x="274320" y="2286000"/>
              <a:ext cx="2925720" cy="136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Inception call with R Consortium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Gathered people who lead/planning to initiate ARUGs in their respective countries.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Inception call with the ARUGs leads team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14" name="Line 11"/>
            <p:cNvSpPr/>
            <p:nvPr/>
          </p:nvSpPr>
          <p:spPr>
            <a:xfrm>
              <a:off x="1541160" y="3400560"/>
              <a:ext cx="11160" cy="51012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5" name="Group 12"/>
          <p:cNvGrpSpPr/>
          <p:nvPr/>
        </p:nvGrpSpPr>
        <p:grpSpPr>
          <a:xfrm>
            <a:off x="2666880" y="5036040"/>
            <a:ext cx="2144520" cy="1204560"/>
            <a:chOff x="2666880" y="5036040"/>
            <a:chExt cx="2144520" cy="1204560"/>
          </a:xfrm>
        </p:grpSpPr>
        <p:sp>
          <p:nvSpPr>
            <p:cNvPr id="716" name="Line 13"/>
            <p:cNvSpPr/>
            <p:nvPr/>
          </p:nvSpPr>
          <p:spPr>
            <a:xfrm>
              <a:off x="3630960" y="5036040"/>
              <a:ext cx="93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4"/>
            <p:cNvSpPr/>
            <p:nvPr/>
          </p:nvSpPr>
          <p:spPr>
            <a:xfrm>
              <a:off x="2666880" y="5724720"/>
              <a:ext cx="214452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Twitter (</a:t>
              </a: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@AfricaRUsers 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718" name="Group 15"/>
          <p:cNvGrpSpPr/>
          <p:nvPr/>
        </p:nvGrpSpPr>
        <p:grpSpPr>
          <a:xfrm>
            <a:off x="4140360" y="2363040"/>
            <a:ext cx="2999160" cy="1586160"/>
            <a:chOff x="4140360" y="2363040"/>
            <a:chExt cx="2999160" cy="1586160"/>
          </a:xfrm>
        </p:grpSpPr>
        <p:sp>
          <p:nvSpPr>
            <p:cNvPr id="719" name="Line 16"/>
            <p:cNvSpPr/>
            <p:nvPr/>
          </p:nvSpPr>
          <p:spPr>
            <a:xfrm>
              <a:off x="5623200" y="3391560"/>
              <a:ext cx="111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17"/>
            <p:cNvSpPr/>
            <p:nvPr/>
          </p:nvSpPr>
          <p:spPr>
            <a:xfrm>
              <a:off x="4140360" y="2363040"/>
              <a:ext cx="2999160" cy="115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about potential R Clubs in campuses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with different ARUG leads who needed support e.g Cairo, Lagos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721" name="Group 18"/>
          <p:cNvGrpSpPr/>
          <p:nvPr/>
        </p:nvGrpSpPr>
        <p:grpSpPr>
          <a:xfrm>
            <a:off x="6938280" y="4885920"/>
            <a:ext cx="2399400" cy="1453680"/>
            <a:chOff x="6938280" y="4885920"/>
            <a:chExt cx="2399400" cy="1453680"/>
          </a:xfrm>
        </p:grpSpPr>
        <p:sp>
          <p:nvSpPr>
            <p:cNvPr id="722" name="Line 19"/>
            <p:cNvSpPr/>
            <p:nvPr/>
          </p:nvSpPr>
          <p:spPr>
            <a:xfrm>
              <a:off x="8137800" y="4885920"/>
              <a:ext cx="15840" cy="51048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20"/>
            <p:cNvSpPr/>
            <p:nvPr/>
          </p:nvSpPr>
          <p:spPr>
            <a:xfrm>
              <a:off x="6938280" y="5396760"/>
              <a:ext cx="239940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AfricaR Logo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Kikckstarting the website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with potential partners and sponsors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724" name="Group 21"/>
          <p:cNvGrpSpPr/>
          <p:nvPr/>
        </p:nvGrpSpPr>
        <p:grpSpPr>
          <a:xfrm>
            <a:off x="8982000" y="2363040"/>
            <a:ext cx="2235240" cy="1548000"/>
            <a:chOff x="8982000" y="2363040"/>
            <a:chExt cx="2235240" cy="1548000"/>
          </a:xfrm>
        </p:grpSpPr>
        <p:sp>
          <p:nvSpPr>
            <p:cNvPr id="725" name="Line 22"/>
            <p:cNvSpPr/>
            <p:nvPr/>
          </p:nvSpPr>
          <p:spPr>
            <a:xfrm>
              <a:off x="10037520" y="3353400"/>
              <a:ext cx="111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23"/>
            <p:cNvSpPr/>
            <p:nvPr/>
          </p:nvSpPr>
          <p:spPr>
            <a:xfrm>
              <a:off x="8982000" y="2363040"/>
              <a:ext cx="2235240" cy="115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SatRday Kampala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First remote internship opportunity</a:t>
              </a:r>
              <a:endParaRPr b="0" lang="en-US" sz="1400" spc="-1" strike="noStrike">
                <a:latin typeface="Arial"/>
              </a:endParaRPr>
            </a:p>
            <a:p>
              <a:pPr marL="285840" indent="-28548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about 2020 AfricaR Conference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727" name="Line 24"/>
          <p:cNvSpPr/>
          <p:nvPr/>
        </p:nvSpPr>
        <p:spPr>
          <a:xfrm flipH="1">
            <a:off x="7549200" y="2273040"/>
            <a:ext cx="44640" cy="360"/>
          </a:xfrm>
          <a:prstGeom prst="line">
            <a:avLst/>
          </a:prstGeom>
          <a:ln w="9360">
            <a:solidFill>
              <a:srgbClr val="b311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154880" y="2370600"/>
            <a:ext cx="9965160" cy="1822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Quick Wins … 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729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766440" y="2262960"/>
            <a:ext cx="10538280" cy="4035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731" name="Picture 4" descr=""/>
          <p:cNvPicPr/>
          <p:nvPr/>
        </p:nvPicPr>
        <p:blipFill>
          <a:blip r:embed="rId1"/>
          <a:stretch/>
        </p:blipFill>
        <p:spPr>
          <a:xfrm>
            <a:off x="10515600" y="4754880"/>
            <a:ext cx="1504440" cy="2011320"/>
          </a:xfrm>
          <a:prstGeom prst="rect">
            <a:avLst/>
          </a:prstGeom>
          <a:ln>
            <a:noFill/>
          </a:ln>
        </p:spPr>
      </p:pic>
      <p:pic>
        <p:nvPicPr>
          <p:cNvPr id="732" name="Picture 5" descr=""/>
          <p:cNvPicPr/>
          <p:nvPr/>
        </p:nvPicPr>
        <p:blipFill>
          <a:blip r:embed="rId2"/>
          <a:stretch/>
        </p:blipFill>
        <p:spPr>
          <a:xfrm>
            <a:off x="4901760" y="2377440"/>
            <a:ext cx="3419280" cy="2284560"/>
          </a:xfrm>
          <a:prstGeom prst="rect">
            <a:avLst/>
          </a:prstGeom>
          <a:ln>
            <a:noFill/>
          </a:ln>
        </p:spPr>
      </p:pic>
      <p:pic>
        <p:nvPicPr>
          <p:cNvPr id="733" name="Picture 6" descr=""/>
          <p:cNvPicPr/>
          <p:nvPr/>
        </p:nvPicPr>
        <p:blipFill>
          <a:blip r:embed="rId3"/>
          <a:stretch/>
        </p:blipFill>
        <p:spPr>
          <a:xfrm>
            <a:off x="8531280" y="2230920"/>
            <a:ext cx="2381400" cy="2381400"/>
          </a:xfrm>
          <a:prstGeom prst="rect">
            <a:avLst/>
          </a:prstGeom>
          <a:ln>
            <a:noFill/>
          </a:ln>
        </p:spPr>
      </p:pic>
      <p:pic>
        <p:nvPicPr>
          <p:cNvPr id="734" name="Picture 7" descr=""/>
          <p:cNvPicPr/>
          <p:nvPr/>
        </p:nvPicPr>
        <p:blipFill>
          <a:blip r:embed="rId4"/>
          <a:stretch/>
        </p:blipFill>
        <p:spPr>
          <a:xfrm>
            <a:off x="925200" y="4531320"/>
            <a:ext cx="3257280" cy="2201040"/>
          </a:xfrm>
          <a:prstGeom prst="rect">
            <a:avLst/>
          </a:prstGeom>
          <a:ln>
            <a:noFill/>
          </a:ln>
        </p:spPr>
      </p:pic>
      <p:pic>
        <p:nvPicPr>
          <p:cNvPr id="735" name="" descr=""/>
          <p:cNvPicPr/>
          <p:nvPr/>
        </p:nvPicPr>
        <p:blipFill>
          <a:blip r:embed="rId5"/>
          <a:stretch/>
        </p:blipFill>
        <p:spPr>
          <a:xfrm>
            <a:off x="914400" y="2221200"/>
            <a:ext cx="3389760" cy="2259360"/>
          </a:xfrm>
          <a:prstGeom prst="rect">
            <a:avLst/>
          </a:prstGeom>
          <a:ln>
            <a:noFill/>
          </a:ln>
        </p:spPr>
      </p:pic>
      <p:pic>
        <p:nvPicPr>
          <p:cNvPr id="736" name="" descr=""/>
          <p:cNvPicPr/>
          <p:nvPr/>
        </p:nvPicPr>
        <p:blipFill>
          <a:blip r:embed="rId6"/>
          <a:stretch/>
        </p:blipFill>
        <p:spPr>
          <a:xfrm rot="21599400">
            <a:off x="4389120" y="4938120"/>
            <a:ext cx="3344760" cy="1625040"/>
          </a:xfrm>
          <a:prstGeom prst="rect">
            <a:avLst/>
          </a:prstGeom>
          <a:ln>
            <a:noFill/>
          </a:ln>
        </p:spPr>
      </p:pic>
      <p:pic>
        <p:nvPicPr>
          <p:cNvPr id="737" name="" descr=""/>
          <p:cNvPicPr/>
          <p:nvPr/>
        </p:nvPicPr>
        <p:blipFill>
          <a:blip r:embed="rId7"/>
          <a:stretch/>
        </p:blipFill>
        <p:spPr>
          <a:xfrm>
            <a:off x="7955280" y="4908240"/>
            <a:ext cx="2325240" cy="167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739" name="CustomShape 1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0" name="Picture 11" descr=""/>
          <p:cNvPicPr/>
          <p:nvPr/>
        </p:nvPicPr>
        <p:blipFill>
          <a:blip r:embed="rId2"/>
          <a:stretch/>
        </p:blipFill>
        <p:spPr>
          <a:xfrm>
            <a:off x="438480" y="2364480"/>
            <a:ext cx="4216320" cy="4216320"/>
          </a:xfrm>
          <a:prstGeom prst="rect">
            <a:avLst/>
          </a:prstGeom>
          <a:ln>
            <a:noFill/>
          </a:ln>
        </p:spPr>
      </p:pic>
      <p:sp>
        <p:nvSpPr>
          <p:cNvPr id="741" name="CustomShape 2"/>
          <p:cNvSpPr/>
          <p:nvPr/>
        </p:nvSpPr>
        <p:spPr>
          <a:xfrm>
            <a:off x="7539840" y="3318120"/>
            <a:ext cx="344196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TextShape 3"/>
          <p:cNvSpPr txBox="1"/>
          <p:nvPr/>
        </p:nvSpPr>
        <p:spPr>
          <a:xfrm>
            <a:off x="6217920" y="4663440"/>
            <a:ext cx="4389120" cy="116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Twitter: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@AfricaRUsers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Gmail: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  <a:hlinkClick r:id="rId3"/>
              </a:rPr>
              <a:t>africarusers@gmail.com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Website: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i="1" lang="en-US" sz="1800" spc="-1" strike="noStrike">
                <a:latin typeface="Arial"/>
              </a:rPr>
              <a:t> https://africa-r.org/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3" name="TextShape 4"/>
          <p:cNvSpPr txBox="1"/>
          <p:nvPr/>
        </p:nvSpPr>
        <p:spPr>
          <a:xfrm>
            <a:off x="640080" y="646560"/>
            <a:ext cx="9692640" cy="1090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La Fin .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4"/>
          <a:stretch/>
        </p:blipFill>
        <p:spPr>
          <a:xfrm rot="54600">
            <a:off x="6217200" y="3150720"/>
            <a:ext cx="5285880" cy="5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746" name="CustomShape 1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2"/>
          <p:cNvSpPr/>
          <p:nvPr/>
        </p:nvSpPr>
        <p:spPr>
          <a:xfrm>
            <a:off x="7539840" y="3318120"/>
            <a:ext cx="344196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" descr=""/>
          <p:cNvPicPr/>
          <p:nvPr/>
        </p:nvPicPr>
        <p:blipFill>
          <a:blip r:embed="rId2"/>
          <a:stretch/>
        </p:blipFill>
        <p:spPr>
          <a:xfrm>
            <a:off x="457200" y="2278800"/>
            <a:ext cx="4304880" cy="4304880"/>
          </a:xfrm>
          <a:prstGeom prst="rect">
            <a:avLst/>
          </a:prstGeom>
          <a:ln>
            <a:noFill/>
          </a:ln>
        </p:spPr>
      </p:pic>
      <p:pic>
        <p:nvPicPr>
          <p:cNvPr id="749" name="" descr=""/>
          <p:cNvPicPr/>
          <p:nvPr/>
        </p:nvPicPr>
        <p:blipFill>
          <a:blip r:embed="rId3"/>
          <a:stretch/>
        </p:blipFill>
        <p:spPr>
          <a:xfrm>
            <a:off x="5212080" y="2547360"/>
            <a:ext cx="5454720" cy="4036320"/>
          </a:xfrm>
          <a:prstGeom prst="rect">
            <a:avLst/>
          </a:prstGeom>
          <a:ln>
            <a:noFill/>
          </a:ln>
        </p:spPr>
      </p:pic>
      <p:sp>
        <p:nvSpPr>
          <p:cNvPr id="750" name="TextShape 3"/>
          <p:cNvSpPr txBox="1"/>
          <p:nvPr/>
        </p:nvSpPr>
        <p:spPr>
          <a:xfrm>
            <a:off x="640080" y="646560"/>
            <a:ext cx="9692640" cy="1090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Des questions?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1154880" y="2370600"/>
            <a:ext cx="9965160" cy="1822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Who are we?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59" name="Picture 2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icture 3" descr=""/>
          <p:cNvPicPr/>
          <p:nvPr/>
        </p:nvPicPr>
        <p:blipFill>
          <a:blip r:embed="rId1"/>
          <a:stretch/>
        </p:blipFill>
        <p:spPr>
          <a:xfrm>
            <a:off x="120600" y="474120"/>
            <a:ext cx="5907240" cy="5907240"/>
          </a:xfrm>
          <a:prstGeom prst="rect">
            <a:avLst/>
          </a:prstGeom>
          <a:ln>
            <a:noFill/>
          </a:ln>
        </p:spPr>
      </p:pic>
      <p:sp>
        <p:nvSpPr>
          <p:cNvPr id="661" name="CustomShape 1"/>
          <p:cNvSpPr/>
          <p:nvPr/>
        </p:nvSpPr>
        <p:spPr>
          <a:xfrm>
            <a:off x="6483960" y="474120"/>
            <a:ext cx="5375160" cy="51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</a:rPr>
              <a:t>Mission: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To achieve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</a:rPr>
              <a:t>improved representation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</a:rPr>
              <a:t>empower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the African population of all genders, who are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</a:rPr>
              <a:t>underrepresented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in the global R community.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Support already existing R User Groups (RUGs) across Africa, and R enthusiasts to embrace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</a:rPr>
              <a:t>the full potential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of R programming.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Through fostering a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</a:rPr>
              <a:t>collaborative continental network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of R gurus, mentors, learners, developers and leaders, to help facilitate individual and collective progress worldwide.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1154880" y="2370600"/>
            <a:ext cx="9965160" cy="1822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Why AfricaR?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63" name="Picture 2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1"/>
          <p:cNvSpPr txBox="1"/>
          <p:nvPr/>
        </p:nvSpPr>
        <p:spPr>
          <a:xfrm>
            <a:off x="-4389120" y="-9144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Why AfricaR?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65" name="TextShape 2"/>
          <p:cNvSpPr txBox="1"/>
          <p:nvPr/>
        </p:nvSpPr>
        <p:spPr>
          <a:xfrm>
            <a:off x="766440" y="2262960"/>
            <a:ext cx="10538280" cy="4035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Many R users in Africa, who did not know of the larger global #rstats community.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Lack of awareness about R Conferences that we can apply for, and attend, through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diversity scholarships.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People learning R, but are not aware of where/how to apply the skills they learn.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Education system is lacking. Some campuses teach R, but the curriculum is not exhaustive.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sng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0" lang="en-US" sz="1800" spc="-1" strike="sngStrike">
                <a:solidFill>
                  <a:srgbClr val="404040"/>
                </a:solidFill>
                <a:latin typeface="Century Gothic"/>
              </a:rPr>
              <a:t>Battle” between R and Python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Employment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 JDs prioritize Python over R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Python communities stronger than R community. 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Data Science Africa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Pycon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IndabaX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666" name="Picture 3" descr=""/>
          <p:cNvPicPr/>
          <p:nvPr/>
        </p:nvPicPr>
        <p:blipFill>
          <a:blip r:embed="rId1"/>
          <a:stretch/>
        </p:blipFill>
        <p:spPr>
          <a:xfrm>
            <a:off x="11093400" y="5749920"/>
            <a:ext cx="1098360" cy="10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154880" y="2370600"/>
            <a:ext cx="9965160" cy="1822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What ideas do we have for AfricaR?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68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Shape 1"/>
          <p:cNvSpPr txBox="1"/>
          <p:nvPr/>
        </p:nvSpPr>
        <p:spPr>
          <a:xfrm>
            <a:off x="480240" y="664920"/>
            <a:ext cx="9158760" cy="108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01: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Adopt and nurture an African RUG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70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3657600" y="2286000"/>
            <a:ext cx="4297680" cy="43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480240" y="599400"/>
            <a:ext cx="9523440" cy="1616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02: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Seek remote internships / jobs for students fresh from school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73" name="TextShape 2"/>
          <p:cNvSpPr txBox="1"/>
          <p:nvPr/>
        </p:nvSpPr>
        <p:spPr>
          <a:xfrm>
            <a:off x="766440" y="2262960"/>
            <a:ext cx="10538280" cy="4035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674" name="Picture 3" descr=""/>
          <p:cNvPicPr/>
          <p:nvPr/>
        </p:nvPicPr>
        <p:blipFill>
          <a:blip r:embed="rId1"/>
          <a:stretch/>
        </p:blipFill>
        <p:spPr>
          <a:xfrm>
            <a:off x="11019600" y="561168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675" name="CustomShape 3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4"/>
          <p:cNvSpPr/>
          <p:nvPr/>
        </p:nvSpPr>
        <p:spPr>
          <a:xfrm>
            <a:off x="6015960" y="2888280"/>
            <a:ext cx="4802760" cy="32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7" name="" descr=""/>
          <p:cNvPicPr/>
          <p:nvPr/>
        </p:nvPicPr>
        <p:blipFill>
          <a:blip r:embed="rId2"/>
          <a:srcRect l="0" t="0" r="0" b="10310"/>
          <a:stretch/>
        </p:blipFill>
        <p:spPr>
          <a:xfrm>
            <a:off x="2955960" y="2319480"/>
            <a:ext cx="5365080" cy="39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470880" y="489600"/>
            <a:ext cx="11249640" cy="132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03: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Spring up as many African RUGs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679" name="Picture 3" descr=""/>
          <p:cNvPicPr/>
          <p:nvPr/>
        </p:nvPicPr>
        <p:blipFill>
          <a:blip r:embed="rId1"/>
          <a:stretch/>
        </p:blipFill>
        <p:spPr>
          <a:xfrm>
            <a:off x="11093400" y="5749920"/>
            <a:ext cx="1098360" cy="1098360"/>
          </a:xfrm>
          <a:prstGeom prst="rect">
            <a:avLst/>
          </a:prstGeom>
          <a:ln>
            <a:noFill/>
          </a:ln>
        </p:spPr>
      </p:pic>
      <p:sp>
        <p:nvSpPr>
          <p:cNvPr id="680" name="CustomShape 2"/>
          <p:cNvSpPr/>
          <p:nvPr/>
        </p:nvSpPr>
        <p:spPr>
          <a:xfrm>
            <a:off x="979560" y="2364480"/>
            <a:ext cx="882540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Picture 2" descr=""/>
          <p:cNvPicPr/>
          <p:nvPr/>
        </p:nvPicPr>
        <p:blipFill>
          <a:blip r:embed="rId2"/>
          <a:stretch/>
        </p:blipFill>
        <p:spPr>
          <a:xfrm>
            <a:off x="1311840" y="2364480"/>
            <a:ext cx="9004680" cy="43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927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2019-05-19T17:47:31Z</dcterms:created>
  <dc:creator>user</dc:creator>
  <dc:description/>
  <dc:language>en-US</dc:language>
  <cp:lastModifiedBy/>
  <dcterms:modified xsi:type="dcterms:W3CDTF">2019-07-11T10:08:07Z</dcterms:modified>
  <cp:revision>57</cp:revision>
  <dc:subject/>
  <dc:title>AFRICAR INITIATIVE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